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306" r:id="rId4"/>
    <p:sldId id="257" r:id="rId5"/>
    <p:sldId id="258" r:id="rId6"/>
    <p:sldId id="259" r:id="rId7"/>
    <p:sldId id="260" r:id="rId8"/>
    <p:sldId id="261" r:id="rId9"/>
    <p:sldId id="302" r:id="rId10"/>
    <p:sldId id="262" r:id="rId11"/>
    <p:sldId id="263" r:id="rId12"/>
    <p:sldId id="276" r:id="rId13"/>
    <p:sldId id="278" r:id="rId14"/>
    <p:sldId id="279" r:id="rId15"/>
    <p:sldId id="287" r:id="rId16"/>
    <p:sldId id="281" r:id="rId17"/>
    <p:sldId id="299" r:id="rId18"/>
    <p:sldId id="310" r:id="rId19"/>
    <p:sldId id="307" r:id="rId20"/>
    <p:sldId id="309" r:id="rId21"/>
    <p:sldId id="308" r:id="rId22"/>
    <p:sldId id="289" r:id="rId23"/>
    <p:sldId id="290" r:id="rId24"/>
    <p:sldId id="291" r:id="rId25"/>
    <p:sldId id="311" r:id="rId26"/>
    <p:sldId id="292" r:id="rId27"/>
    <p:sldId id="268" r:id="rId28"/>
    <p:sldId id="272" r:id="rId29"/>
    <p:sldId id="293" r:id="rId30"/>
    <p:sldId id="294" r:id="rId31"/>
    <p:sldId id="297" r:id="rId32"/>
    <p:sldId id="295" r:id="rId33"/>
    <p:sldId id="298" r:id="rId34"/>
    <p:sldId id="300" r:id="rId35"/>
    <p:sldId id="301" r:id="rId36"/>
    <p:sldId id="273" r:id="rId37"/>
    <p:sldId id="274" r:id="rId38"/>
    <p:sldId id="269" r:id="rId39"/>
    <p:sldId id="270" r:id="rId40"/>
    <p:sldId id="271" r:id="rId41"/>
    <p:sldId id="275" r:id="rId42"/>
    <p:sldId id="277" r:id="rId43"/>
    <p:sldId id="280" r:id="rId44"/>
    <p:sldId id="282" r:id="rId45"/>
    <p:sldId id="285" r:id="rId46"/>
    <p:sldId id="284" r:id="rId47"/>
    <p:sldId id="283" r:id="rId48"/>
    <p:sldId id="288" r:id="rId49"/>
    <p:sldId id="264" r:id="rId50"/>
    <p:sldId id="265" r:id="rId51"/>
    <p:sldId id="266" r:id="rId52"/>
    <p:sldId id="304" r:id="rId53"/>
    <p:sldId id="30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</p14:sldIdLst>
        </p14:section>
        <p14:section name="section1" id="{2EA3DD87-EE06-6344-9A86-1B5C0544D4A8}">
          <p14:sldIdLst>
            <p14:sldId id="267"/>
            <p14:sldId id="306"/>
            <p14:sldId id="257"/>
            <p14:sldId id="258"/>
            <p14:sldId id="259"/>
            <p14:sldId id="260"/>
            <p14:sldId id="261"/>
            <p14:sldId id="302"/>
            <p14:sldId id="262"/>
            <p14:sldId id="263"/>
          </p14:sldIdLst>
        </p14:section>
        <p14:section name="DataType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310"/>
            <p14:sldId id="307"/>
            <p14:sldId id="309"/>
            <p14:sldId id="308"/>
            <p14:sldId id="289"/>
            <p14:sldId id="290"/>
            <p14:sldId id="291"/>
            <p14:sldId id="311"/>
            <p14:sldId id="292"/>
            <p14:sldId id="268"/>
            <p14:sldId id="272"/>
            <p14:sldId id="293"/>
            <p14:sldId id="294"/>
            <p14:sldId id="297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5"/>
            <p14:sldId id="277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Bayes" id="{8085EAA6-FDDA-CA4B-9284-D07640F804C2}">
          <p14:sldIdLst>
            <p14:sldId id="264"/>
            <p14:sldId id="265"/>
            <p14:sldId id="266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16.png"/><Relationship Id="rId15" Type="http://schemas.openxmlformats.org/officeDocument/2006/relationships/image" Target="../media/image25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3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6.jpg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7" Type="http://schemas.openxmlformats.org/officeDocument/2006/relationships/image" Target="../media/image6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7" Type="http://schemas.openxmlformats.org/officeDocument/2006/relationships/image" Target="../media/image6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7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12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81.jpg"/><Relationship Id="rId7" Type="http://schemas.openxmlformats.org/officeDocument/2006/relationships/image" Target="../media/image130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数据类型：离散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连续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4858" y="1573430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521897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187911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5,6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[2+3]/2=2.5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8967-7668-8C4F-A79F-B5BB1A6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肾癌调查谜团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38D7-41B1-3440-9FAE-5DABF134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94" y="1473200"/>
            <a:ext cx="7514837" cy="47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的的确有如下特征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56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的的确有如下特征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91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肾癌调查：小样本导致的极端观察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共同特征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185333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E2D-E612-DB41-8793-5A3C0E2A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国内例子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2F48-5D1D-BA40-AC7E-E89234D5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我国有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个“长寿之乡”（截至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2016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年），其中广西最多，为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个，遥遥领先其后的广东（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个）和山东（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个）。那么，人均预期寿命在全国排第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名的广西，为何长寿之乡的数量居全国之首，百岁老人比例远超经济发达的北京、上海、广东等地？为何广西贫困的喀斯特山区竟成了中国罕见的“极高寿”老人（即百岁老人）密集区？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长寿之乡巴马。巴盘屯是一个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多人的壮族小村落，却有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位百岁老人，因此成为闻名遐迩的“长寿村”。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巴马人称长寿的秘密是“神仙水”，原来巴马有条河叫盘阳河，河水中含有丰富的矿物质及微量元素，其中最引人注目的是一种叫硒的元素。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据专家证实，巴马的土壤、谷物中的硒含量高于全国水平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倍以上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。更为奇特的是，这个地方高血压、糖尿病、心脏病、脑血栓、肝炎、皮肤病、眼病等症的发病率很低，有卫生记录以来，五六十年内没有一个肿瘤患者，</a:t>
            </a:r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很多居民常年不生病、不吃药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，正是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因为食物和水源中富含硒，这里的人们才能延年益寿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E0F8-BF7F-824B-9C90-6C55DFC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2BE2-F44E-CD4D-9778-3E89155B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9893"/>
          </a:xfrm>
        </p:spPr>
        <p:txBody>
          <a:bodyPr/>
          <a:lstStyle/>
          <a:p>
            <a:r>
              <a:rPr lang="en-US" dirty="0"/>
              <a:t>5 number: smallest, 25%, median, 75%, largest;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0B98-287B-9F42-9F92-C302B3C0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254685"/>
            <a:ext cx="7683320" cy="461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3942C-045F-8946-A36B-F9784A86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6" y="4423524"/>
            <a:ext cx="3194834" cy="19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3B2A-2D72-B64A-BEC2-A2096A3F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贝叶斯学派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394C-01EE-9B44-B085-4881C4ACA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概率是什么？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频率学派的主战场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枚硬币硬币，重复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天气预报呢？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明天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下雨概率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火箭发射呢？发生成功率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99.9%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信息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孕妇生男生女的概率？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淘宝如何推荐你要买的物品？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33A6-99E9-FC45-98D3-B255F4E7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32" y="1913601"/>
            <a:ext cx="4764066" cy="397249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189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66" y="1724007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4508746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94127"/>
              </p:ext>
            </p:extLst>
          </p:nvPr>
        </p:nvGraphicFramePr>
        <p:xfrm>
          <a:off x="6620405" y="2709863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2709863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525769-1991-044A-B958-CC45CAC9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3604" y="4284664"/>
            <a:ext cx="4875742" cy="2437871"/>
          </a:xfrm>
        </p:spPr>
      </p:pic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从中国人身高看（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亿），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2.43e+13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的概率，几乎不可能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从荷兰人身高看（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13149312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稀有但是有可能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2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6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7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22800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7843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y=[1,2,</a:t>
            </a:r>
            <a:r>
              <a:rPr lang="en-US" sz="28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4,10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奇数个样本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=(1+2+3+4+10)/5=4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2118986" y="3659689"/>
            <a:ext cx="706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</a:t>
            </a:r>
            <a:r>
              <a:rPr 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2,3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偶数偶数个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=(1+2+3+6)/4=3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]/2=2.5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7B0D-E367-6E4D-8F49-2B7E687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单样本均值统计检查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20ABC3-0997-7F4C-A94F-C2F0458DC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58359"/>
              </p:ext>
            </p:extLst>
          </p:nvPr>
        </p:nvGraphicFramePr>
        <p:xfrm>
          <a:off x="1524000" y="1952580"/>
          <a:ext cx="91440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Document" r:id="rId3" imgW="9144000" imgH="3251200" progId="Word.Document.12">
                  <p:embed/>
                </p:oleObj>
              </mc:Choice>
              <mc:Fallback>
                <p:oleObj name="Document" r:id="rId3" imgW="9144000" imgH="325120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735390-13C1-664D-AA83-C66B460D4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52580"/>
                        <a:ext cx="91440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32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2650</Words>
  <Application>Microsoft Macintosh PowerPoint</Application>
  <PresentationFormat>Widescreen</PresentationFormat>
  <Paragraphs>361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课程目的</vt:lpstr>
      <vt:lpstr>频率学派vs贝叶斯学派</vt:lpstr>
      <vt:lpstr>神农</vt:lpstr>
      <vt:lpstr>本草纲目</vt:lpstr>
      <vt:lpstr>最早的药物试验巴比伦</vt:lpstr>
      <vt:lpstr>James Lind (1716-1794)</vt:lpstr>
      <vt:lpstr>统计方法</vt:lpstr>
      <vt:lpstr>药物随机试验设计（RCT)</vt:lpstr>
      <vt:lpstr>知情同意书 [consent form]</vt:lpstr>
      <vt:lpstr>立法</vt:lpstr>
      <vt:lpstr>数据类型：离散vs连续</vt:lpstr>
      <vt:lpstr>人口数据</vt:lpstr>
      <vt:lpstr>人口年龄结构</vt:lpstr>
      <vt:lpstr>PowerPoint Presentation</vt:lpstr>
      <vt:lpstr>数据描述</vt:lpstr>
      <vt:lpstr>均值与中位数</vt:lpstr>
      <vt:lpstr>肾癌调查谜团</vt:lpstr>
      <vt:lpstr>A面</vt:lpstr>
      <vt:lpstr>B面</vt:lpstr>
      <vt:lpstr>肾癌调查：小样本导致的极端观察</vt:lpstr>
      <vt:lpstr>群体，样本</vt:lpstr>
      <vt:lpstr>样本大小</vt:lpstr>
      <vt:lpstr>抛硬币</vt:lpstr>
      <vt:lpstr>国内例子</vt:lpstr>
      <vt:lpstr>Boxplot</vt:lpstr>
      <vt:lpstr>常见概率分布</vt:lpstr>
      <vt:lpstr>正态分布/高斯分布</vt:lpstr>
      <vt:lpstr>正态分布</vt:lpstr>
      <vt:lpstr>身高是比较典型的正态分布</vt:lpstr>
      <vt:lpstr>z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常见分布的关系图 Leemis, 1986, Am Statist, 40:143-6</vt:lpstr>
      <vt:lpstr>伯努利分布</vt:lpstr>
      <vt:lpstr>二项分布</vt:lpstr>
      <vt:lpstr>卡方分布</vt:lpstr>
      <vt:lpstr>F分布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  <vt:lpstr>Take home message</vt:lpstr>
      <vt:lpstr>单样本均值统计检查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211</cp:revision>
  <dcterms:created xsi:type="dcterms:W3CDTF">2019-10-22T10:15:58Z</dcterms:created>
  <dcterms:modified xsi:type="dcterms:W3CDTF">2019-11-10T09:08:43Z</dcterms:modified>
</cp:coreProperties>
</file>